
<file path=[Content_Types].xml><?xml version="1.0" encoding="utf-8"?>
<Types xmlns="http://schemas.openxmlformats.org/package/2006/content-types">
  <Default Extension="xml" ContentType="application/xml"/>
  <Default Extension="avi" ContentType="video/unknown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71" r:id="rId4"/>
    <p:sldId id="257" r:id="rId5"/>
    <p:sldId id="258" r:id="rId6"/>
    <p:sldId id="259" r:id="rId7"/>
    <p:sldId id="261" r:id="rId8"/>
    <p:sldId id="263" r:id="rId9"/>
    <p:sldId id="264" r:id="rId10"/>
    <p:sldId id="262" r:id="rId11"/>
    <p:sldId id="266" r:id="rId12"/>
    <p:sldId id="267" r:id="rId13"/>
    <p:sldId id="268" r:id="rId14"/>
    <p:sldId id="269" r:id="rId15"/>
    <p:sldId id="272" r:id="rId16"/>
    <p:sldId id="270" r:id="rId17"/>
    <p:sldId id="265" r:id="rId18"/>
  </p:sldIdLst>
  <p:sldSz cx="38404800" cy="29260800"/>
  <p:notesSz cx="6858000" cy="9144000"/>
  <p:defaultTextStyle>
    <a:defPPr>
      <a:defRPr lang="en-US"/>
    </a:defPPr>
    <a:lvl1pPr marL="0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1pPr>
    <a:lvl2pPr marL="1933270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2pPr>
    <a:lvl3pPr marL="3866540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3pPr>
    <a:lvl4pPr marL="5799811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4pPr>
    <a:lvl5pPr marL="7733081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5pPr>
    <a:lvl6pPr marL="9666351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6pPr>
    <a:lvl7pPr marL="11599621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7pPr>
    <a:lvl8pPr marL="13532891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8pPr>
    <a:lvl9pPr marL="15466162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889" autoAdjust="0"/>
  </p:normalViewPr>
  <p:slideViewPr>
    <p:cSldViewPr>
      <p:cViewPr>
        <p:scale>
          <a:sx n="33" d="100"/>
          <a:sy n="33" d="100"/>
        </p:scale>
        <p:origin x="-80" y="56"/>
      </p:cViewPr>
      <p:guideLst>
        <p:guide orient="horz" pos="9216"/>
        <p:guide pos="12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image" Target="../media/image6.png"/><Relationship Id="rId2" Type="http://schemas.openxmlformats.org/officeDocument/2006/relationships/image" Target="../media/image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image" Target="../media/image14.png"/><Relationship Id="rId2" Type="http://schemas.openxmlformats.org/officeDocument/2006/relationships/image" Target="../media/image1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4389120"/>
            <a:ext cx="32644080" cy="2000548"/>
          </a:xfrm>
        </p:spPr>
        <p:txBody>
          <a:bodyPr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6858000"/>
            <a:ext cx="32689800" cy="1384995"/>
          </a:xfrm>
        </p:spPr>
        <p:txBody>
          <a:bodyPr wrap="square">
            <a:spAutoFit/>
          </a:bodyPr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933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86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799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7330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666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599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53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466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078480" y="27120429"/>
            <a:ext cx="8961120" cy="1557867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Myriad Pro" pitchFamily="34" charset="0"/>
              </a:defRPr>
            </a:lvl1pPr>
          </a:lstStyle>
          <a:p>
            <a:fld id="{82C95654-4974-441A-896B-23BB045C0C5C}" type="datetimeFigureOut">
              <a:rPr lang="en-US" smtClean="0"/>
              <a:pPr/>
              <a:t>8/29/14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289280" y="27120429"/>
            <a:ext cx="12161520" cy="1557867"/>
          </a:xfrm>
          <a:prstGeom prst="rect">
            <a:avLst/>
          </a:prstGeom>
        </p:spPr>
        <p:txBody>
          <a:bodyPr/>
          <a:lstStyle>
            <a:lvl1pPr algn="ctr">
              <a:defRPr sz="3600">
                <a:latin typeface="Myriad Pro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746200" y="27120429"/>
            <a:ext cx="8961120" cy="1557867"/>
          </a:xfrm>
          <a:prstGeom prst="rect">
            <a:avLst/>
          </a:prstGeom>
        </p:spPr>
        <p:txBody>
          <a:bodyPr/>
          <a:lstStyle>
            <a:lvl1pPr algn="r">
              <a:defRPr sz="3600">
                <a:latin typeface="Myriad Pro" pitchFamily="34" charset="0"/>
              </a:defRPr>
            </a:lvl1pPr>
          </a:lstStyle>
          <a:p>
            <a:fld id="{E8967439-1409-4822-B6CD-A4EF3FEDE2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27120429"/>
            <a:ext cx="8961120" cy="1557867"/>
          </a:xfrm>
          <a:prstGeom prst="rect">
            <a:avLst/>
          </a:prstGeom>
        </p:spPr>
        <p:txBody>
          <a:bodyPr/>
          <a:lstStyle/>
          <a:p>
            <a:fld id="{82C95654-4974-441A-896B-23BB045C0C5C}" type="datetimeFigureOut">
              <a:rPr lang="en-US" smtClean="0"/>
              <a:pPr/>
              <a:t>8/29/14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27120429"/>
            <a:ext cx="12161520" cy="15578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27120429"/>
            <a:ext cx="8961120" cy="1557867"/>
          </a:xfrm>
          <a:prstGeom prst="rect">
            <a:avLst/>
          </a:prstGeom>
        </p:spPr>
        <p:txBody>
          <a:bodyPr/>
          <a:lstStyle/>
          <a:p>
            <a:fld id="{E8967439-1409-4822-B6CD-A4EF3FEDE2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941285" y="4998722"/>
            <a:ext cx="36291200" cy="10652421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67675" y="4998722"/>
            <a:ext cx="108233530" cy="10652421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27120429"/>
            <a:ext cx="8961120" cy="1557867"/>
          </a:xfrm>
          <a:prstGeom prst="rect">
            <a:avLst/>
          </a:prstGeom>
        </p:spPr>
        <p:txBody>
          <a:bodyPr/>
          <a:lstStyle/>
          <a:p>
            <a:fld id="{82C95654-4974-441A-896B-23BB045C0C5C}" type="datetimeFigureOut">
              <a:rPr lang="en-US" smtClean="0"/>
              <a:pPr/>
              <a:t>8/29/14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27120429"/>
            <a:ext cx="12161520" cy="15578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27120429"/>
            <a:ext cx="8961120" cy="1557867"/>
          </a:xfrm>
          <a:prstGeom prst="rect">
            <a:avLst/>
          </a:prstGeom>
        </p:spPr>
        <p:txBody>
          <a:bodyPr/>
          <a:lstStyle/>
          <a:p>
            <a:fld id="{E8967439-1409-4822-B6CD-A4EF3FEDE2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5" y="18802775"/>
            <a:ext cx="32644080" cy="5811520"/>
          </a:xfrm>
        </p:spPr>
        <p:txBody>
          <a:bodyPr anchor="t"/>
          <a:lstStyle>
            <a:lvl1pPr algn="l">
              <a:defRPr sz="169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5" y="12401978"/>
            <a:ext cx="32644080" cy="6400798"/>
          </a:xfrm>
        </p:spPr>
        <p:txBody>
          <a:bodyPr anchor="b"/>
          <a:lstStyle>
            <a:lvl1pPr marL="0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1pPr>
            <a:lvl2pPr marL="1933270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2pPr>
            <a:lvl3pPr marL="3866540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3pPr>
            <a:lvl4pPr marL="579981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4pPr>
            <a:lvl5pPr marL="773308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5pPr>
            <a:lvl6pPr marL="966635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6pPr>
            <a:lvl7pPr marL="1159962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7pPr>
            <a:lvl8pPr marL="1353289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8pPr>
            <a:lvl9pPr marL="15466162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70122" y="29132109"/>
            <a:ext cx="72262365" cy="82390827"/>
          </a:xfrm>
        </p:spPr>
        <p:txBody>
          <a:bodyPr/>
          <a:lstStyle>
            <a:lvl1pPr>
              <a:defRPr sz="11800"/>
            </a:lvl1pPr>
            <a:lvl2pPr>
              <a:defRPr sz="101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4389120"/>
            <a:ext cx="34564320" cy="200054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6858000"/>
            <a:ext cx="16968790" cy="1154162"/>
          </a:xfrm>
        </p:spPr>
        <p:txBody>
          <a:bodyPr anchor="b"/>
          <a:lstStyle>
            <a:lvl1pPr marL="0" indent="0">
              <a:lnSpc>
                <a:spcPts val="9000"/>
              </a:lnSpc>
              <a:spcBef>
                <a:spcPts val="0"/>
              </a:spcBef>
              <a:buNone/>
              <a:defRPr sz="7000" b="1"/>
            </a:lvl1pPr>
            <a:lvl2pPr marL="1933270" indent="0">
              <a:buNone/>
              <a:defRPr sz="8500" b="1"/>
            </a:lvl2pPr>
            <a:lvl3pPr marL="3866540" indent="0">
              <a:buNone/>
              <a:defRPr sz="7600" b="1"/>
            </a:lvl3pPr>
            <a:lvl4pPr marL="5799811" indent="0">
              <a:buNone/>
              <a:defRPr sz="6800" b="1"/>
            </a:lvl4pPr>
            <a:lvl5pPr marL="7733081" indent="0">
              <a:buNone/>
              <a:defRPr sz="6800" b="1"/>
            </a:lvl5pPr>
            <a:lvl6pPr marL="9666351" indent="0">
              <a:buNone/>
              <a:defRPr sz="6800" b="1"/>
            </a:lvl6pPr>
            <a:lvl7pPr marL="11599621" indent="0">
              <a:buNone/>
              <a:defRPr sz="6800" b="1"/>
            </a:lvl7pPr>
            <a:lvl8pPr marL="13532891" indent="0">
              <a:buNone/>
              <a:defRPr sz="6800" b="1"/>
            </a:lvl8pPr>
            <a:lvl9pPr marL="15466162" indent="0">
              <a:buNone/>
              <a:defRPr sz="68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0" y="8229600"/>
            <a:ext cx="16968790" cy="6247864"/>
          </a:xfrm>
        </p:spPr>
        <p:txBody>
          <a:bodyPr/>
          <a:lstStyle>
            <a:lvl1pPr marL="914400" indent="-914400">
              <a:defRPr sz="7000"/>
            </a:lvl1pPr>
            <a:lvl2pPr marL="1755775" indent="-841375">
              <a:defRPr sz="7000"/>
            </a:lvl2pPr>
            <a:lvl3pPr marL="2743200" indent="-914400">
              <a:defRPr sz="7000"/>
            </a:lvl3pPr>
            <a:lvl4pPr marL="3657600" indent="-914400">
              <a:defRPr sz="7000"/>
            </a:lvl4pPr>
            <a:lvl5pPr marL="4572000" indent="-841375">
              <a:defRPr sz="70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107" y="6858000"/>
            <a:ext cx="16975455" cy="1154162"/>
          </a:xfrm>
        </p:spPr>
        <p:txBody>
          <a:bodyPr anchor="b"/>
          <a:lstStyle>
            <a:lvl1pPr marL="0" indent="0">
              <a:lnSpc>
                <a:spcPts val="9000"/>
              </a:lnSpc>
              <a:spcBef>
                <a:spcPts val="0"/>
              </a:spcBef>
              <a:buNone/>
              <a:defRPr sz="7000" b="1"/>
            </a:lvl1pPr>
            <a:lvl2pPr marL="1933270" indent="0">
              <a:buNone/>
              <a:defRPr sz="8500" b="1"/>
            </a:lvl2pPr>
            <a:lvl3pPr marL="3866540" indent="0">
              <a:buNone/>
              <a:defRPr sz="7600" b="1"/>
            </a:lvl3pPr>
            <a:lvl4pPr marL="5799811" indent="0">
              <a:buNone/>
              <a:defRPr sz="6800" b="1"/>
            </a:lvl4pPr>
            <a:lvl5pPr marL="7733081" indent="0">
              <a:buNone/>
              <a:defRPr sz="6800" b="1"/>
            </a:lvl5pPr>
            <a:lvl6pPr marL="9666351" indent="0">
              <a:buNone/>
              <a:defRPr sz="6800" b="1"/>
            </a:lvl6pPr>
            <a:lvl7pPr marL="11599621" indent="0">
              <a:buNone/>
              <a:defRPr sz="6800" b="1"/>
            </a:lvl7pPr>
            <a:lvl8pPr marL="13532891" indent="0">
              <a:buNone/>
              <a:defRPr sz="6800" b="1"/>
            </a:lvl8pPr>
            <a:lvl9pPr marL="15466162" indent="0">
              <a:buNone/>
              <a:defRPr sz="68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107" y="8229600"/>
            <a:ext cx="16975455" cy="6247864"/>
          </a:xfrm>
        </p:spPr>
        <p:txBody>
          <a:bodyPr/>
          <a:lstStyle>
            <a:lvl1pPr marL="914400" indent="-914400">
              <a:defRPr sz="7000"/>
            </a:lvl1pPr>
            <a:lvl2pPr marL="1755775" indent="-841375">
              <a:defRPr sz="7000"/>
            </a:lvl2pPr>
            <a:lvl3pPr marL="2743200" indent="-987425">
              <a:defRPr sz="7000"/>
            </a:lvl3pPr>
            <a:lvl4pPr marL="3657600" indent="-987425">
              <a:defRPr sz="7000"/>
            </a:lvl4pPr>
            <a:lvl5pPr marL="4572000" indent="-841375">
              <a:defRPr sz="70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2" y="1165013"/>
            <a:ext cx="12634915" cy="4958080"/>
          </a:xfrm>
        </p:spPr>
        <p:txBody>
          <a:bodyPr anchor="b"/>
          <a:lstStyle>
            <a:lvl1pPr algn="l">
              <a:defRPr sz="8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210" y="1165016"/>
            <a:ext cx="21469350" cy="24973282"/>
          </a:xfrm>
        </p:spPr>
        <p:txBody>
          <a:bodyPr/>
          <a:lstStyle>
            <a:lvl1pPr>
              <a:defRPr sz="13500"/>
            </a:lvl1pPr>
            <a:lvl2pPr>
              <a:defRPr sz="11800"/>
            </a:lvl2pPr>
            <a:lvl3pPr>
              <a:defRPr sz="101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2" y="6123096"/>
            <a:ext cx="12634915" cy="20015202"/>
          </a:xfrm>
        </p:spPr>
        <p:txBody>
          <a:bodyPr/>
          <a:lstStyle>
            <a:lvl1pPr marL="0" indent="0">
              <a:buNone/>
              <a:defRPr sz="5900"/>
            </a:lvl1pPr>
            <a:lvl2pPr marL="1933270" indent="0">
              <a:buNone/>
              <a:defRPr sz="5100"/>
            </a:lvl2pPr>
            <a:lvl3pPr marL="3866540" indent="0">
              <a:buNone/>
              <a:defRPr sz="4200"/>
            </a:lvl3pPr>
            <a:lvl4pPr marL="5799811" indent="0">
              <a:buNone/>
              <a:defRPr sz="3800"/>
            </a:lvl4pPr>
            <a:lvl5pPr marL="7733081" indent="0">
              <a:buNone/>
              <a:defRPr sz="3800"/>
            </a:lvl5pPr>
            <a:lvl6pPr marL="9666351" indent="0">
              <a:buNone/>
              <a:defRPr sz="3800"/>
            </a:lvl6pPr>
            <a:lvl7pPr marL="11599621" indent="0">
              <a:buNone/>
              <a:defRPr sz="3800"/>
            </a:lvl7pPr>
            <a:lvl8pPr marL="13532891" indent="0">
              <a:buNone/>
              <a:defRPr sz="3800"/>
            </a:lvl8pPr>
            <a:lvl9pPr marL="15466162" indent="0">
              <a:buNone/>
              <a:defRPr sz="3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27120429"/>
            <a:ext cx="8961120" cy="1557867"/>
          </a:xfrm>
          <a:prstGeom prst="rect">
            <a:avLst/>
          </a:prstGeom>
        </p:spPr>
        <p:txBody>
          <a:bodyPr/>
          <a:lstStyle/>
          <a:p>
            <a:fld id="{82C95654-4974-441A-896B-23BB045C0C5C}" type="datetimeFigureOut">
              <a:rPr lang="en-US" smtClean="0"/>
              <a:pPr/>
              <a:t>8/29/14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27120429"/>
            <a:ext cx="12161520" cy="15578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27120429"/>
            <a:ext cx="8961120" cy="1557867"/>
          </a:xfrm>
          <a:prstGeom prst="rect">
            <a:avLst/>
          </a:prstGeom>
        </p:spPr>
        <p:txBody>
          <a:bodyPr/>
          <a:lstStyle/>
          <a:p>
            <a:fld id="{E8967439-1409-4822-B6CD-A4EF3FEDE2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610" y="20482560"/>
            <a:ext cx="23042880" cy="2418082"/>
          </a:xfrm>
        </p:spPr>
        <p:txBody>
          <a:bodyPr anchor="b"/>
          <a:lstStyle>
            <a:lvl1pPr algn="l">
              <a:defRPr sz="8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610" y="2614507"/>
            <a:ext cx="23042880" cy="17556480"/>
          </a:xfrm>
        </p:spPr>
        <p:txBody>
          <a:bodyPr/>
          <a:lstStyle>
            <a:lvl1pPr marL="0" indent="0">
              <a:buNone/>
              <a:defRPr sz="13500"/>
            </a:lvl1pPr>
            <a:lvl2pPr marL="1933270" indent="0">
              <a:buNone/>
              <a:defRPr sz="11800"/>
            </a:lvl2pPr>
            <a:lvl3pPr marL="3866540" indent="0">
              <a:buNone/>
              <a:defRPr sz="10100"/>
            </a:lvl3pPr>
            <a:lvl4pPr marL="5799811" indent="0">
              <a:buNone/>
              <a:defRPr sz="8500"/>
            </a:lvl4pPr>
            <a:lvl5pPr marL="7733081" indent="0">
              <a:buNone/>
              <a:defRPr sz="8500"/>
            </a:lvl5pPr>
            <a:lvl6pPr marL="9666351" indent="0">
              <a:buNone/>
              <a:defRPr sz="8500"/>
            </a:lvl6pPr>
            <a:lvl7pPr marL="11599621" indent="0">
              <a:buNone/>
              <a:defRPr sz="8500"/>
            </a:lvl7pPr>
            <a:lvl8pPr marL="13532891" indent="0">
              <a:buNone/>
              <a:defRPr sz="8500"/>
            </a:lvl8pPr>
            <a:lvl9pPr marL="15466162" indent="0">
              <a:buNone/>
              <a:defRPr sz="8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610" y="22900642"/>
            <a:ext cx="23042880" cy="3434078"/>
          </a:xfrm>
        </p:spPr>
        <p:txBody>
          <a:bodyPr/>
          <a:lstStyle>
            <a:lvl1pPr marL="0" indent="0">
              <a:buNone/>
              <a:defRPr sz="5900"/>
            </a:lvl1pPr>
            <a:lvl2pPr marL="1933270" indent="0">
              <a:buNone/>
              <a:defRPr sz="5100"/>
            </a:lvl2pPr>
            <a:lvl3pPr marL="3866540" indent="0">
              <a:buNone/>
              <a:defRPr sz="4200"/>
            </a:lvl3pPr>
            <a:lvl4pPr marL="5799811" indent="0">
              <a:buNone/>
              <a:defRPr sz="3800"/>
            </a:lvl4pPr>
            <a:lvl5pPr marL="7733081" indent="0">
              <a:buNone/>
              <a:defRPr sz="3800"/>
            </a:lvl5pPr>
            <a:lvl6pPr marL="9666351" indent="0">
              <a:buNone/>
              <a:defRPr sz="3800"/>
            </a:lvl6pPr>
            <a:lvl7pPr marL="11599621" indent="0">
              <a:buNone/>
              <a:defRPr sz="3800"/>
            </a:lvl7pPr>
            <a:lvl8pPr marL="13532891" indent="0">
              <a:buNone/>
              <a:defRPr sz="3800"/>
            </a:lvl8pPr>
            <a:lvl9pPr marL="15466162" indent="0">
              <a:buNone/>
              <a:defRPr sz="3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27120429"/>
            <a:ext cx="8961120" cy="1557867"/>
          </a:xfrm>
          <a:prstGeom prst="rect">
            <a:avLst/>
          </a:prstGeom>
        </p:spPr>
        <p:txBody>
          <a:bodyPr/>
          <a:lstStyle/>
          <a:p>
            <a:fld id="{82C95654-4974-441A-896B-23BB045C0C5C}" type="datetimeFigureOut">
              <a:rPr lang="en-US" smtClean="0"/>
              <a:pPr/>
              <a:t>8/29/14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27120429"/>
            <a:ext cx="12161520" cy="15578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27120429"/>
            <a:ext cx="8961120" cy="1557867"/>
          </a:xfrm>
          <a:prstGeom prst="rect">
            <a:avLst/>
          </a:prstGeom>
        </p:spPr>
        <p:txBody>
          <a:bodyPr/>
          <a:lstStyle/>
          <a:p>
            <a:fld id="{E8967439-1409-4822-B6CD-A4EF3FEDE2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ster_04-Horiz-01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38404800" cy="292608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389120"/>
            <a:ext cx="34564320" cy="169277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6858000"/>
            <a:ext cx="34564320" cy="624786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866540" rtl="0" eaLnBrk="1" latinLnBrk="0" hangingPunct="1">
        <a:spcBef>
          <a:spcPct val="0"/>
        </a:spcBef>
        <a:buNone/>
        <a:defRPr sz="11000" b="1" kern="1200">
          <a:solidFill>
            <a:schemeClr val="tx1"/>
          </a:solidFill>
          <a:latin typeface="Myriad Pro" pitchFamily="34" charset="0"/>
          <a:ea typeface="+mj-ea"/>
          <a:cs typeface="+mj-cs"/>
        </a:defRPr>
      </a:lvl1pPr>
    </p:titleStyle>
    <p:bodyStyle>
      <a:lvl1pPr marL="1449953" indent="-1449953" algn="l" defTabSz="3866540" rtl="0" eaLnBrk="1" latinLnBrk="0" hangingPunct="1">
        <a:spcBef>
          <a:spcPct val="20000"/>
        </a:spcBef>
        <a:buFont typeface="Arial" pitchFamily="34" charset="0"/>
        <a:buChar char="•"/>
        <a:defRPr sz="7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1pPr>
      <a:lvl2pPr marL="3141564" indent="-1208294" algn="l" defTabSz="3866540" rtl="0" eaLnBrk="1" latinLnBrk="0" hangingPunct="1">
        <a:spcBef>
          <a:spcPct val="20000"/>
        </a:spcBef>
        <a:buFont typeface="Arial" pitchFamily="34" charset="0"/>
        <a:buChar char="–"/>
        <a:defRPr sz="7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2pPr>
      <a:lvl3pPr marL="4833176" indent="-966635" algn="l" defTabSz="3866540" rtl="0" eaLnBrk="1" latinLnBrk="0" hangingPunct="1">
        <a:spcBef>
          <a:spcPct val="20000"/>
        </a:spcBef>
        <a:buFont typeface="Arial" pitchFamily="34" charset="0"/>
        <a:buChar char="•"/>
        <a:defRPr sz="7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3pPr>
      <a:lvl4pPr marL="6766446" indent="-966635" algn="l" defTabSz="3866540" rtl="0" eaLnBrk="1" latinLnBrk="0" hangingPunct="1">
        <a:spcBef>
          <a:spcPct val="20000"/>
        </a:spcBef>
        <a:buFont typeface="Arial" pitchFamily="34" charset="0"/>
        <a:buChar char="–"/>
        <a:defRPr sz="7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4pPr>
      <a:lvl5pPr marL="8699716" indent="-966635" algn="l" defTabSz="3866540" rtl="0" eaLnBrk="1" latinLnBrk="0" hangingPunct="1">
        <a:spcBef>
          <a:spcPct val="20000"/>
        </a:spcBef>
        <a:buFont typeface="Arial" pitchFamily="34" charset="0"/>
        <a:buChar char="»"/>
        <a:defRPr sz="7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0632986" indent="-966635" algn="l" defTabSz="3866540" rtl="0" eaLnBrk="1" latinLnBrk="0" hangingPunct="1">
        <a:spcBef>
          <a:spcPct val="20000"/>
        </a:spcBef>
        <a:buFont typeface="Arial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566256" indent="-966635" algn="l" defTabSz="3866540" rtl="0" eaLnBrk="1" latinLnBrk="0" hangingPunct="1">
        <a:spcBef>
          <a:spcPct val="20000"/>
        </a:spcBef>
        <a:buFont typeface="Arial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4499527" indent="-966635" algn="l" defTabSz="3866540" rtl="0" eaLnBrk="1" latinLnBrk="0" hangingPunct="1">
        <a:spcBef>
          <a:spcPct val="20000"/>
        </a:spcBef>
        <a:buFont typeface="Arial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6432797" indent="-966635" algn="l" defTabSz="3866540" rtl="0" eaLnBrk="1" latinLnBrk="0" hangingPunct="1">
        <a:spcBef>
          <a:spcPct val="20000"/>
        </a:spcBef>
        <a:buFont typeface="Arial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1pPr>
      <a:lvl2pPr marL="1933270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2pPr>
      <a:lvl3pPr marL="3866540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3pPr>
      <a:lvl4pPr marL="5799811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4pPr>
      <a:lvl5pPr marL="7733081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5pPr>
      <a:lvl6pPr marL="9666351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6pPr>
      <a:lvl7pPr marL="11599621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7pPr>
      <a:lvl8pPr marL="13532891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8pPr>
      <a:lvl9pPr marL="15466162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avi"/><Relationship Id="rId4" Type="http://schemas.openxmlformats.org/officeDocument/2006/relationships/slideLayout" Target="../slideLayouts/slideLayout2.xml"/><Relationship Id="rId5" Type="http://schemas.openxmlformats.org/officeDocument/2006/relationships/package" Target="../embeddings/Microsoft_Word_Document18.docx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vmlDrawing" Target="../drawings/vmlDrawing5.vml"/><Relationship Id="rId2" Type="http://schemas.microsoft.com/office/2007/relationships/media" Target="../media/media3.avi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1" Type="http://schemas.microsoft.com/office/2007/relationships/media" Target="../media/media4.avi"/><Relationship Id="rId2" Type="http://schemas.openxmlformats.org/officeDocument/2006/relationships/video" Target="../media/media4.avi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1" Type="http://schemas.microsoft.com/office/2007/relationships/media" Target="../media/media5.avi"/><Relationship Id="rId2" Type="http://schemas.openxmlformats.org/officeDocument/2006/relationships/video" Target="../media/media5.avi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1" Type="http://schemas.microsoft.com/office/2007/relationships/media" Target="../media/media6.avi"/><Relationship Id="rId2" Type="http://schemas.openxmlformats.org/officeDocument/2006/relationships/video" Target="../media/media6.avi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2.png"/><Relationship Id="rId5" Type="http://schemas.openxmlformats.org/officeDocument/2006/relationships/package" Target="../embeddings/Microsoft_Word_Document2.docx"/><Relationship Id="rId6" Type="http://schemas.openxmlformats.org/officeDocument/2006/relationships/image" Target="../media/image3.png"/><Relationship Id="rId7" Type="http://schemas.openxmlformats.org/officeDocument/2006/relationships/package" Target="../embeddings/Microsoft_Word_Document3.docx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Microsoft_Word_Document8.docx"/><Relationship Id="rId12" Type="http://schemas.openxmlformats.org/officeDocument/2006/relationships/image" Target="../media/image10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package" Target="../embeddings/Microsoft_Word_Document4.docx"/><Relationship Id="rId4" Type="http://schemas.openxmlformats.org/officeDocument/2006/relationships/image" Target="../media/image6.png"/><Relationship Id="rId5" Type="http://schemas.openxmlformats.org/officeDocument/2006/relationships/package" Target="../embeddings/Microsoft_Word_Document5.docx"/><Relationship Id="rId6" Type="http://schemas.openxmlformats.org/officeDocument/2006/relationships/image" Target="../media/image7.png"/><Relationship Id="rId7" Type="http://schemas.openxmlformats.org/officeDocument/2006/relationships/package" Target="../embeddings/Microsoft_Word_Document6.docx"/><Relationship Id="rId8" Type="http://schemas.openxmlformats.org/officeDocument/2006/relationships/image" Target="../media/image8.png"/><Relationship Id="rId9" Type="http://schemas.openxmlformats.org/officeDocument/2006/relationships/package" Target="../embeddings/Microsoft_Word_Document7.docx"/><Relationship Id="rId10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4" Type="http://schemas.openxmlformats.org/officeDocument/2006/relationships/image" Target="../media/image11.png"/><Relationship Id="rId5" Type="http://schemas.openxmlformats.org/officeDocument/2006/relationships/package" Target="../embeddings/Microsoft_Word_Document10.docx"/><Relationship Id="rId6" Type="http://schemas.openxmlformats.org/officeDocument/2006/relationships/image" Target="../media/image12.png"/><Relationship Id="rId7" Type="http://schemas.openxmlformats.org/officeDocument/2006/relationships/package" Target="../embeddings/Microsoft_Word_Document11.docx"/><Relationship Id="rId8" Type="http://schemas.openxmlformats.org/officeDocument/2006/relationships/image" Target="../media/image13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Microsoft_Word_Document16.docx"/><Relationship Id="rId12" Type="http://schemas.openxmlformats.org/officeDocument/2006/relationships/image" Target="../media/image18.png"/><Relationship Id="rId13" Type="http://schemas.openxmlformats.org/officeDocument/2006/relationships/package" Target="../embeddings/Microsoft_Word_Document17.docx"/><Relationship Id="rId14" Type="http://schemas.openxmlformats.org/officeDocument/2006/relationships/image" Target="../media/image19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package" Target="../embeddings/Microsoft_Word_Document12.docx"/><Relationship Id="rId4" Type="http://schemas.openxmlformats.org/officeDocument/2006/relationships/image" Target="../media/image14.png"/><Relationship Id="rId5" Type="http://schemas.openxmlformats.org/officeDocument/2006/relationships/package" Target="../embeddings/Microsoft_Word_Document13.docx"/><Relationship Id="rId6" Type="http://schemas.openxmlformats.org/officeDocument/2006/relationships/image" Target="../media/image15.png"/><Relationship Id="rId7" Type="http://schemas.openxmlformats.org/officeDocument/2006/relationships/package" Target="../embeddings/Microsoft_Word_Document14.docx"/><Relationship Id="rId8" Type="http://schemas.openxmlformats.org/officeDocument/2006/relationships/image" Target="../media/image16.png"/><Relationship Id="rId9" Type="http://schemas.openxmlformats.org/officeDocument/2006/relationships/package" Target="../embeddings/Microsoft_Word_Document15.docx"/><Relationship Id="rId10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20240" y="3429000"/>
            <a:ext cx="34564320" cy="3385542"/>
          </a:xfrm>
        </p:spPr>
        <p:txBody>
          <a:bodyPr/>
          <a:lstStyle/>
          <a:p>
            <a:r>
              <a:rPr lang="en-US" dirty="0" smtClean="0"/>
              <a:t>Phase-field modeling of solute precipitation / dissolution using MOOSE: A finite element method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20240" y="7163336"/>
            <a:ext cx="34564320" cy="14157722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8000" dirty="0" err="1" smtClean="0"/>
              <a:t>Zexuan</a:t>
            </a:r>
            <a:r>
              <a:rPr lang="en-US" sz="8000" dirty="0" smtClean="0"/>
              <a:t> Xu</a:t>
            </a:r>
            <a:r>
              <a:rPr lang="en-US" sz="8000" baseline="30000" dirty="0" smtClean="0"/>
              <a:t>1,2</a:t>
            </a:r>
            <a:r>
              <a:rPr lang="en-US" sz="8000" dirty="0" smtClean="0"/>
              <a:t>, </a:t>
            </a:r>
            <a:r>
              <a:rPr lang="en-US" sz="8000" dirty="0" err="1" smtClean="0"/>
              <a:t>Hai</a:t>
            </a:r>
            <a:r>
              <a:rPr lang="en-US" sz="8000" dirty="0" smtClean="0"/>
              <a:t> Huang</a:t>
            </a:r>
            <a:r>
              <a:rPr lang="en-US" sz="8000" baseline="30000" dirty="0" smtClean="0"/>
              <a:t>1</a:t>
            </a:r>
            <a:r>
              <a:rPr lang="en-US" sz="8000" dirty="0" smtClean="0"/>
              <a:t>, </a:t>
            </a:r>
            <a:r>
              <a:rPr lang="en-US" sz="8000" dirty="0" err="1" smtClean="0"/>
              <a:t>Zhijie</a:t>
            </a:r>
            <a:r>
              <a:rPr lang="en-US" sz="8000" dirty="0" smtClean="0"/>
              <a:t> Xu</a:t>
            </a:r>
            <a:r>
              <a:rPr lang="en-US" sz="8000" baseline="30000" dirty="0" smtClean="0"/>
              <a:t>3</a:t>
            </a:r>
            <a:r>
              <a:rPr lang="en-US" sz="8000" dirty="0" smtClean="0"/>
              <a:t>, Paul Meakin</a:t>
            </a:r>
            <a:r>
              <a:rPr lang="en-US" sz="8000" baseline="30000" dirty="0" smtClean="0"/>
              <a:t>1</a:t>
            </a:r>
          </a:p>
          <a:p>
            <a:endParaRPr lang="en-US" sz="8000" dirty="0"/>
          </a:p>
          <a:p>
            <a:r>
              <a:rPr lang="en-US" i="1" dirty="0" smtClean="0"/>
              <a:t>1. Idaho National Laboratory, Idaho Falls, ID 83401, USA</a:t>
            </a:r>
          </a:p>
          <a:p>
            <a:r>
              <a:rPr lang="en-US" i="1" dirty="0" smtClean="0"/>
              <a:t>2. Department of Earth, </a:t>
            </a:r>
            <a:r>
              <a:rPr lang="en-US" i="1" dirty="0" smtClean="0"/>
              <a:t>Ocean</a:t>
            </a:r>
            <a:r>
              <a:rPr lang="en-US" i="1" dirty="0" smtClean="0"/>
              <a:t> </a:t>
            </a:r>
            <a:r>
              <a:rPr lang="en-US" i="1" dirty="0" smtClean="0"/>
              <a:t>and </a:t>
            </a:r>
            <a:r>
              <a:rPr lang="en-US" i="1" dirty="0" smtClean="0"/>
              <a:t>Atmosphere </a:t>
            </a:r>
            <a:r>
              <a:rPr lang="en-US" i="1" dirty="0" smtClean="0"/>
              <a:t>Science, Florida State University, Tallahassee, FL 32306, USA</a:t>
            </a:r>
          </a:p>
          <a:p>
            <a:r>
              <a:rPr lang="en-US" i="1" dirty="0" smtClean="0"/>
              <a:t>3. Pacific Northwest National Laboratory, Richland, WA 99352, USA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56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Dendrite growth (</a:t>
            </a:r>
            <a:r>
              <a:rPr lang="en-US" dirty="0" err="1" smtClean="0"/>
              <a:t>sidebranch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6858000"/>
            <a:ext cx="34564320" cy="10125849"/>
          </a:xfrm>
        </p:spPr>
        <p:txBody>
          <a:bodyPr/>
          <a:lstStyle/>
          <a:p>
            <a:r>
              <a:rPr lang="en-US" dirty="0" err="1" smtClean="0"/>
              <a:t>Damkohler</a:t>
            </a:r>
            <a:r>
              <a:rPr lang="en-US" dirty="0" smtClean="0"/>
              <a:t> </a:t>
            </a:r>
            <a:r>
              <a:rPr lang="en-US" dirty="0"/>
              <a:t>number &gt; </a:t>
            </a:r>
            <a:r>
              <a:rPr lang="en-US" dirty="0" smtClean="0"/>
              <a:t>10,000</a:t>
            </a:r>
          </a:p>
          <a:p>
            <a:r>
              <a:rPr lang="en-US" dirty="0" smtClean="0"/>
              <a:t>Random noise was introduced</a:t>
            </a:r>
          </a:p>
          <a:p>
            <a:endParaRPr lang="en-US" dirty="0"/>
          </a:p>
          <a:p>
            <a:r>
              <a:rPr lang="el-GR" i="1" dirty="0" smtClean="0"/>
              <a:t>α</a:t>
            </a:r>
            <a:r>
              <a:rPr lang="en-US" dirty="0" smtClean="0"/>
              <a:t> is the amplitude of noise</a:t>
            </a:r>
          </a:p>
          <a:p>
            <a:r>
              <a:rPr lang="en-US" i="1" dirty="0" smtClean="0"/>
              <a:t>n</a:t>
            </a:r>
            <a:r>
              <a:rPr lang="en-US" dirty="0" smtClean="0"/>
              <a:t> is random number</a:t>
            </a:r>
          </a:p>
          <a:p>
            <a:endParaRPr lang="en-US" dirty="0" smtClean="0"/>
          </a:p>
          <a:p>
            <a:r>
              <a:rPr lang="en-US" dirty="0" err="1" smtClean="0"/>
              <a:t>dt</a:t>
            </a:r>
            <a:r>
              <a:rPr lang="en-US" dirty="0" smtClean="0"/>
              <a:t> = 0.01</a:t>
            </a:r>
          </a:p>
          <a:p>
            <a:r>
              <a:rPr lang="en-US" dirty="0" err="1" smtClean="0"/>
              <a:t>Timestep</a:t>
            </a:r>
            <a:r>
              <a:rPr lang="en-US" dirty="0" smtClean="0"/>
              <a:t> = 80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767270"/>
              </p:ext>
            </p:extLst>
          </p:nvPr>
        </p:nvGraphicFramePr>
        <p:xfrm>
          <a:off x="-10058400" y="9525000"/>
          <a:ext cx="35269690" cy="1142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8" name="Document" r:id="rId5" imgW="5486400" imgH="177800" progId="Word.Document.12">
                  <p:embed/>
                </p:oleObj>
              </mc:Choice>
              <mc:Fallback>
                <p:oleObj name="Document" r:id="rId5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0058400" y="9525000"/>
                        <a:ext cx="35269690" cy="1142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sidebranch.av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98086" y="12115800"/>
            <a:ext cx="26830514" cy="156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80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6858000"/>
            <a:ext cx="34564320" cy="1077218"/>
          </a:xfrm>
        </p:spPr>
        <p:txBody>
          <a:bodyPr/>
          <a:lstStyle/>
          <a:p>
            <a:r>
              <a:rPr lang="en-US" dirty="0" smtClean="0"/>
              <a:t>All parameters are the same as </a:t>
            </a:r>
            <a:r>
              <a:rPr lang="en-US" dirty="0" err="1" smtClean="0"/>
              <a:t>sidebranch</a:t>
            </a:r>
            <a:r>
              <a:rPr lang="en-US" dirty="0" smtClean="0"/>
              <a:t> case with random noise</a:t>
            </a:r>
            <a:endParaRPr lang="en-US" dirty="0"/>
          </a:p>
        </p:txBody>
      </p:sp>
      <p:pic>
        <p:nvPicPr>
          <p:cNvPr id="5" name="dissoluti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01200" y="8534400"/>
            <a:ext cx="27484917" cy="160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40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Dissolution (point source)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6858000"/>
            <a:ext cx="34564320" cy="6247864"/>
          </a:xfrm>
        </p:spPr>
        <p:txBody>
          <a:bodyPr/>
          <a:lstStyle/>
          <a:p>
            <a:r>
              <a:rPr lang="en-US" dirty="0" smtClean="0"/>
              <a:t>Dissolution progress is slow</a:t>
            </a:r>
          </a:p>
          <a:p>
            <a:endParaRPr lang="en-US" dirty="0"/>
          </a:p>
          <a:p>
            <a:r>
              <a:rPr lang="en-US" dirty="0" err="1"/>
              <a:t>dt</a:t>
            </a:r>
            <a:r>
              <a:rPr lang="en-US" dirty="0"/>
              <a:t> = 0.01</a:t>
            </a:r>
          </a:p>
          <a:p>
            <a:r>
              <a:rPr lang="en-US" dirty="0" err="1"/>
              <a:t>Timestep</a:t>
            </a:r>
            <a:r>
              <a:rPr lang="en-US" dirty="0"/>
              <a:t> = </a:t>
            </a:r>
            <a:r>
              <a:rPr lang="en-US" dirty="0" smtClean="0"/>
              <a:t>100</a:t>
            </a:r>
            <a:endParaRPr lang="en-US" dirty="0"/>
          </a:p>
          <a:p>
            <a:endParaRPr lang="en-US" dirty="0"/>
          </a:p>
        </p:txBody>
      </p:sp>
      <p:pic>
        <p:nvPicPr>
          <p:cNvPr id="4" name="dissolution_poin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77400" y="9291638"/>
            <a:ext cx="27362215" cy="1593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01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Dissolution (point source, with </a:t>
            </a:r>
            <a:r>
              <a:rPr lang="en-US" dirty="0" err="1" smtClean="0"/>
              <a:t>convenction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6858000"/>
            <a:ext cx="34564320" cy="1077218"/>
          </a:xfrm>
        </p:spPr>
        <p:txBody>
          <a:bodyPr/>
          <a:lstStyle/>
          <a:p>
            <a:r>
              <a:rPr lang="en-US" dirty="0" smtClean="0"/>
              <a:t>All parameters are same, except add a </a:t>
            </a:r>
            <a:r>
              <a:rPr lang="en-US" dirty="0" err="1" smtClean="0"/>
              <a:t>convenction</a:t>
            </a:r>
            <a:r>
              <a:rPr lang="en-US" dirty="0" smtClean="0"/>
              <a:t> term along x axis</a:t>
            </a:r>
            <a:endParaRPr lang="en-US" dirty="0"/>
          </a:p>
        </p:txBody>
      </p:sp>
      <p:pic>
        <p:nvPicPr>
          <p:cNvPr id="4" name="dissolution_point_convencti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67800" y="8458200"/>
            <a:ext cx="28531961" cy="166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68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needs to improve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6858000"/>
            <a:ext cx="34564320" cy="22621581"/>
          </a:xfrm>
        </p:spPr>
        <p:txBody>
          <a:bodyPr/>
          <a:lstStyle/>
          <a:p>
            <a:r>
              <a:rPr lang="en-US" dirty="0" smtClean="0"/>
              <a:t>Solid finger effect (</a:t>
            </a:r>
            <a:r>
              <a:rPr lang="en-US" dirty="0" err="1" smtClean="0"/>
              <a:t>diffuesd</a:t>
            </a:r>
            <a:r>
              <a:rPr lang="en-US" dirty="0" smtClean="0"/>
              <a:t>-limited case)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We still cannot do that!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Xu and </a:t>
            </a:r>
            <a:r>
              <a:rPr lang="en-US" dirty="0" err="1"/>
              <a:t>Meakin</a:t>
            </a:r>
            <a:r>
              <a:rPr lang="en-US" dirty="0"/>
              <a:t>, 2011. Phase-field modeling of two-dimensional solute precipitation/dissolution: Solid finger and diffusion-limited precipitation, Journal of Chemical Physics, 134, 044137.</a:t>
            </a:r>
          </a:p>
          <a:p>
            <a:endParaRPr lang="en-US" dirty="0"/>
          </a:p>
        </p:txBody>
      </p:sp>
      <p:pic>
        <p:nvPicPr>
          <p:cNvPr id="4" name="Picture 3" descr="Screen Shot 2014-08-19 at 1.24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484" y="8458200"/>
            <a:ext cx="30025716" cy="1464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49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reasons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6858000"/>
            <a:ext cx="34564320" cy="8833187"/>
          </a:xfrm>
        </p:spPr>
        <p:txBody>
          <a:bodyPr/>
          <a:lstStyle/>
          <a:p>
            <a:r>
              <a:rPr lang="en-US" dirty="0" smtClean="0"/>
              <a:t>Different methods: finite element &amp; finite difference</a:t>
            </a:r>
          </a:p>
          <a:p>
            <a:r>
              <a:rPr lang="en-US" dirty="0" smtClean="0"/>
              <a:t>Anisotropic</a:t>
            </a:r>
            <a:r>
              <a:rPr lang="zh-CN" altLang="en-US" dirty="0" smtClean="0"/>
              <a:t>: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</a:p>
          <a:p>
            <a:r>
              <a:rPr lang="en-US" altLang="zh-CN" dirty="0" smtClean="0"/>
              <a:t>Curvature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expression</a:t>
            </a:r>
          </a:p>
          <a:p>
            <a:r>
              <a:rPr lang="en-US" altLang="zh-CN" dirty="0" smtClean="0"/>
              <a:t>Parameters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chosen</a:t>
            </a:r>
          </a:p>
          <a:p>
            <a:r>
              <a:rPr lang="en-US" altLang="zh-CN" dirty="0" smtClean="0"/>
              <a:t>Code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implementation</a:t>
            </a:r>
          </a:p>
          <a:p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59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6858000"/>
            <a:ext cx="34564320" cy="4955203"/>
          </a:xfrm>
        </p:spPr>
        <p:txBody>
          <a:bodyPr/>
          <a:lstStyle/>
          <a:p>
            <a:r>
              <a:rPr lang="en-US" dirty="0" smtClean="0"/>
              <a:t>Phase field model with chemical reaction</a:t>
            </a:r>
          </a:p>
          <a:p>
            <a:r>
              <a:rPr lang="en-US" dirty="0" smtClean="0"/>
              <a:t>A + B = C</a:t>
            </a:r>
          </a:p>
          <a:p>
            <a:endParaRPr lang="en-US" dirty="0"/>
          </a:p>
          <a:p>
            <a:r>
              <a:rPr lang="en-US" dirty="0" smtClean="0"/>
              <a:t>Explore new governing equations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548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Selected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6858000"/>
            <a:ext cx="34564320" cy="1874359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Gaton</a:t>
            </a:r>
            <a:r>
              <a:rPr lang="en-US" dirty="0"/>
              <a:t> et al., 2009. MOOSE: A </a:t>
            </a:r>
            <a:r>
              <a:rPr lang="en-US" dirty="0" err="1"/>
              <a:t>parellel</a:t>
            </a:r>
            <a:r>
              <a:rPr lang="en-US" dirty="0"/>
              <a:t> computational framework for coupled systems of nonlinear equations</a:t>
            </a:r>
            <a:r>
              <a:rPr lang="en-US" dirty="0" smtClean="0"/>
              <a:t>. </a:t>
            </a:r>
            <a:r>
              <a:rPr lang="en-US" dirty="0" err="1" smtClean="0"/>
              <a:t>Nucl</a:t>
            </a:r>
            <a:r>
              <a:rPr lang="en-US" dirty="0"/>
              <a:t>. Eng. Des. 239, 1768-1778</a:t>
            </a:r>
            <a:r>
              <a:rPr lang="en-US" dirty="0" smtClean="0"/>
              <a:t>.</a:t>
            </a:r>
          </a:p>
          <a:p>
            <a:r>
              <a:rPr lang="en-US" dirty="0" smtClean="0"/>
              <a:t>Karma and Rappel, 1999, Phase-field model of dendritic </a:t>
            </a:r>
            <a:r>
              <a:rPr lang="en-US" dirty="0" err="1" smtClean="0"/>
              <a:t>sidebranching</a:t>
            </a:r>
            <a:r>
              <a:rPr lang="en-US" dirty="0" smtClean="0"/>
              <a:t> with thermal noise, Physical review E, 60(4), 3614-3625.</a:t>
            </a:r>
          </a:p>
          <a:p>
            <a:r>
              <a:rPr lang="en-US" dirty="0" err="1" smtClean="0"/>
              <a:t>Tonks</a:t>
            </a:r>
            <a:r>
              <a:rPr lang="en-US" dirty="0" smtClean="0"/>
              <a:t> </a:t>
            </a:r>
            <a:r>
              <a:rPr lang="en-US" dirty="0"/>
              <a:t>et al., 2012, An object-oriented finite element framework for </a:t>
            </a:r>
            <a:r>
              <a:rPr lang="en-US" dirty="0" err="1"/>
              <a:t>multiphysics</a:t>
            </a:r>
            <a:r>
              <a:rPr lang="en-US" dirty="0"/>
              <a:t> phase field simulations, Computational Materials Science, 51, 20-29.</a:t>
            </a:r>
          </a:p>
          <a:p>
            <a:r>
              <a:rPr lang="en-US" dirty="0"/>
              <a:t>Sun and </a:t>
            </a:r>
            <a:r>
              <a:rPr lang="en-US" dirty="0" err="1"/>
              <a:t>Beckermann</a:t>
            </a:r>
            <a:r>
              <a:rPr lang="en-US" dirty="0"/>
              <a:t>, 2007, Sharp interface tracking using the phase-field equation. Journal of Computational Physics, 220(2), 628-653</a:t>
            </a:r>
            <a:r>
              <a:rPr lang="en-US" dirty="0" smtClean="0"/>
              <a:t>.</a:t>
            </a:r>
          </a:p>
          <a:p>
            <a:r>
              <a:rPr lang="en-US" dirty="0"/>
              <a:t>Xu and </a:t>
            </a:r>
            <a:r>
              <a:rPr lang="en-US" dirty="0" err="1"/>
              <a:t>Meakin</a:t>
            </a:r>
            <a:r>
              <a:rPr lang="en-US" dirty="0"/>
              <a:t>, 2008, Phase-field modeling of solute precipitation and dissolution, The Journal of Chemical Physics, 129, 014705</a:t>
            </a:r>
            <a:r>
              <a:rPr lang="en-US" dirty="0" smtClean="0"/>
              <a:t>.</a:t>
            </a:r>
          </a:p>
          <a:p>
            <a:r>
              <a:rPr lang="en-US" dirty="0"/>
              <a:t>Xu and </a:t>
            </a:r>
            <a:r>
              <a:rPr lang="en-US" dirty="0" err="1"/>
              <a:t>Meakin</a:t>
            </a:r>
            <a:r>
              <a:rPr lang="en-US" dirty="0"/>
              <a:t>, 2011. Phase-field modeling of two-dimensional solute precipitation/dissolution: Solid finger and diffusion-limited precipitation, Journal of Chemical Physics, 134, 044137</a:t>
            </a:r>
            <a:r>
              <a:rPr lang="en-US" dirty="0" smtClean="0"/>
              <a:t>.</a:t>
            </a:r>
          </a:p>
          <a:p>
            <a:r>
              <a:rPr lang="en-US" dirty="0" smtClean="0"/>
              <a:t>Xu et al., 2012. Phase field and level set methods for modeling solute precipitation and/or dissolution. Computer Physics Communications. 183, 15-19.</a:t>
            </a:r>
          </a:p>
        </p:txBody>
      </p:sp>
    </p:spTree>
    <p:extLst>
      <p:ext uri="{BB962C8B-B14F-4D97-AF65-F5344CB8AC3E}">
        <p14:creationId xmlns:p14="http://schemas.microsoft.com/office/powerpoint/2010/main" val="2549179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32140"/>
              </p:ext>
            </p:extLst>
          </p:nvPr>
        </p:nvGraphicFramePr>
        <p:xfrm>
          <a:off x="-6629400" y="20955000"/>
          <a:ext cx="2798064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8" name="Document" r:id="rId3" imgW="5486400" imgH="508000" progId="Word.Document.12">
                  <p:embed/>
                </p:oleObj>
              </mc:Choice>
              <mc:Fallback>
                <p:oleObj name="Document" r:id="rId3" imgW="5486400" imgH="508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6629400" y="20955000"/>
                        <a:ext cx="27980640" cy="259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44478"/>
              </p:ext>
            </p:extLst>
          </p:nvPr>
        </p:nvGraphicFramePr>
        <p:xfrm>
          <a:off x="-8915400" y="16383000"/>
          <a:ext cx="297942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" name="Document" r:id="rId5" imgW="5486400" imgH="381000" progId="Word.Document.12">
                  <p:embed/>
                </p:oleObj>
              </mc:Choice>
              <mc:Fallback>
                <p:oleObj name="Document" r:id="rId5" imgW="5486400" imgH="381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8915400" y="16383000"/>
                        <a:ext cx="29794200" cy="243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089957"/>
              </p:ext>
            </p:extLst>
          </p:nvPr>
        </p:nvGraphicFramePr>
        <p:xfrm>
          <a:off x="-6515100" y="10896600"/>
          <a:ext cx="360045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0" name="Document" r:id="rId7" imgW="5486400" imgH="419100" progId="Word.Document.12">
                  <p:embed/>
                </p:oleObj>
              </mc:Choice>
              <mc:Fallback>
                <p:oleObj name="Document" r:id="rId7" imgW="5486400" imgH="41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6515100" y="10896600"/>
                        <a:ext cx="36004500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field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6858000"/>
            <a:ext cx="34564320" cy="19174482"/>
          </a:xfrm>
        </p:spPr>
        <p:txBody>
          <a:bodyPr/>
          <a:lstStyle/>
          <a:p>
            <a:r>
              <a:rPr lang="en-US" dirty="0" smtClean="0"/>
              <a:t>Mathematical model for solving interfacial problems</a:t>
            </a:r>
          </a:p>
          <a:p>
            <a:r>
              <a:rPr lang="en-US" dirty="0" smtClean="0"/>
              <a:t>Two distinct values (-1 and +1) in each of the phases (solid and liquid)</a:t>
            </a:r>
          </a:p>
          <a:p>
            <a:r>
              <a:rPr lang="en-US" dirty="0" smtClean="0"/>
              <a:t>Free energy function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Gradient energy density (chemical potential)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Gradient free energy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Local free energy function: a double well function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93400" y="10591800"/>
            <a:ext cx="13066233" cy="1203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66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and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6858000"/>
            <a:ext cx="34564320" cy="10987623"/>
          </a:xfrm>
        </p:spPr>
        <p:txBody>
          <a:bodyPr/>
          <a:lstStyle/>
          <a:p>
            <a:r>
              <a:rPr lang="en-US" dirty="0" smtClean="0"/>
              <a:t>                    Precipitation / Dissolution </a:t>
            </a:r>
          </a:p>
          <a:p>
            <a:r>
              <a:rPr lang="en-US" dirty="0" smtClean="0"/>
              <a:t>A (solid)   &lt;-----------------------------------</a:t>
            </a:r>
            <a:r>
              <a:rPr lang="en-US" dirty="0" smtClean="0">
                <a:sym typeface="Wingdings"/>
              </a:rPr>
              <a:t>--&gt;</a:t>
            </a:r>
            <a:r>
              <a:rPr lang="en-US" dirty="0" smtClean="0"/>
              <a:t>  A (liquid) </a:t>
            </a:r>
          </a:p>
          <a:p>
            <a:endParaRPr lang="en-US" dirty="0"/>
          </a:p>
          <a:p>
            <a:r>
              <a:rPr lang="en-US" dirty="0" smtClean="0"/>
              <a:t>Not real chemical reaction: A + B = C  </a:t>
            </a:r>
          </a:p>
          <a:p>
            <a:endParaRPr lang="en-US" dirty="0"/>
          </a:p>
          <a:p>
            <a:r>
              <a:rPr lang="en-US" dirty="0" smtClean="0"/>
              <a:t>Finite element method (FEM) using MOOSE, a framework to solve partial differential equation (PDE) by Newton’s method</a:t>
            </a:r>
          </a:p>
          <a:p>
            <a:r>
              <a:rPr lang="en-US" dirty="0" smtClean="0"/>
              <a:t>We only need to write down the weak form and </a:t>
            </a:r>
            <a:r>
              <a:rPr lang="en-US" dirty="0" err="1" smtClean="0"/>
              <a:t>jacobian</a:t>
            </a:r>
            <a:r>
              <a:rPr lang="en-US" dirty="0" smtClean="0"/>
              <a:t> of PDE,  and implement the equations in code (C++)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287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413701"/>
              </p:ext>
            </p:extLst>
          </p:nvPr>
        </p:nvGraphicFramePr>
        <p:xfrm>
          <a:off x="-4929352" y="13639800"/>
          <a:ext cx="36323752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7" name="Document" r:id="rId3" imgW="5486400" imgH="368300" progId="Word.Document.12">
                  <p:embed/>
                </p:oleObj>
              </mc:Choice>
              <mc:Fallback>
                <p:oleObj name="Document" r:id="rId3" imgW="5486400" imgH="36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929352" y="13639800"/>
                        <a:ext cx="36323752" cy="243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6556249"/>
              </p:ext>
            </p:extLst>
          </p:nvPr>
        </p:nvGraphicFramePr>
        <p:xfrm>
          <a:off x="1752600" y="7234767"/>
          <a:ext cx="36271200" cy="2518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" name="Document" r:id="rId5" imgW="5486400" imgH="381000" progId="Word.Document.12">
                  <p:embed/>
                </p:oleObj>
              </mc:Choice>
              <mc:Fallback>
                <p:oleObj name="Document" r:id="rId5" imgW="5486400" imgH="381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2600" y="7234767"/>
                        <a:ext cx="36271200" cy="2518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629115"/>
              </p:ext>
            </p:extLst>
          </p:nvPr>
        </p:nvGraphicFramePr>
        <p:xfrm>
          <a:off x="1905000" y="9521472"/>
          <a:ext cx="36423600" cy="3203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9" name="Document" r:id="rId7" imgW="5486400" imgH="482600" progId="Word.Document.12">
                  <p:embed/>
                </p:oleObj>
              </mc:Choice>
              <mc:Fallback>
                <p:oleObj name="Document" r:id="rId7" imgW="5486400" imgH="482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5000" y="9521472"/>
                        <a:ext cx="36423600" cy="3203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4419600"/>
            <a:ext cx="34564320" cy="1692771"/>
          </a:xfrm>
        </p:spPr>
        <p:txBody>
          <a:bodyPr/>
          <a:lstStyle/>
          <a:p>
            <a:r>
              <a:rPr lang="en-US" dirty="0" smtClean="0"/>
              <a:t>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6781800"/>
            <a:ext cx="34564320" cy="20251700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/>
              <a:t>    </a:t>
            </a:r>
            <a:r>
              <a:rPr lang="en-US" dirty="0" smtClean="0"/>
              <a:t>                                                                                </a:t>
            </a:r>
          </a:p>
          <a:p>
            <a:pPr marL="0" indent="0">
              <a:buNone/>
            </a:pPr>
            <a:r>
              <a:rPr lang="en-US" dirty="0" smtClean="0"/>
              <a:t>Governing equations: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             , </a:t>
            </a:r>
            <a:r>
              <a:rPr lang="en-US" i="1" dirty="0" err="1"/>
              <a:t>Ce</a:t>
            </a:r>
            <a:r>
              <a:rPr lang="en-US" dirty="0"/>
              <a:t> is </a:t>
            </a:r>
            <a:r>
              <a:rPr lang="en-US" dirty="0" err="1"/>
              <a:t>equlibrium</a:t>
            </a:r>
            <a:r>
              <a:rPr lang="en-US" dirty="0"/>
              <a:t> concentration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Local energy </a:t>
            </a:r>
            <a:r>
              <a:rPr lang="en-US" dirty="0" err="1" smtClean="0"/>
              <a:t>funciton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Xu and </a:t>
            </a:r>
            <a:r>
              <a:rPr lang="en-US" dirty="0" err="1" smtClean="0"/>
              <a:t>Meakin</a:t>
            </a:r>
            <a:r>
              <a:rPr lang="en-US" dirty="0" smtClean="0"/>
              <a:t>, 2008, Phase-field modeling of solute precipitation and dissolution, The Journal of Chemical Physics, 129, 014705.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672911"/>
              </p:ext>
            </p:extLst>
          </p:nvPr>
        </p:nvGraphicFramePr>
        <p:xfrm>
          <a:off x="11201400" y="16383000"/>
          <a:ext cx="36499800" cy="456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" name="Document" r:id="rId9" imgW="5486400" imgH="685800" progId="Word.Document.12">
                  <p:embed/>
                </p:oleObj>
              </mc:Choice>
              <mc:Fallback>
                <p:oleObj name="Document" r:id="rId9" imgW="5486400" imgH="685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201400" y="16383000"/>
                        <a:ext cx="36499800" cy="456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019495"/>
              </p:ext>
            </p:extLst>
          </p:nvPr>
        </p:nvGraphicFramePr>
        <p:xfrm>
          <a:off x="11201400" y="21259800"/>
          <a:ext cx="36499800" cy="2872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" name="Document" r:id="rId11" imgW="5486400" imgH="431800" progId="Word.Document.12">
                  <p:embed/>
                </p:oleObj>
              </mc:Choice>
              <mc:Fallback>
                <p:oleObj name="Document" r:id="rId11" imgW="5486400" imgH="431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201400" y="21259800"/>
                        <a:ext cx="36499800" cy="28726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0749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654289"/>
              </p:ext>
            </p:extLst>
          </p:nvPr>
        </p:nvGraphicFramePr>
        <p:xfrm>
          <a:off x="1143000" y="7696200"/>
          <a:ext cx="360045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0" name="Document" r:id="rId3" imgW="5486400" imgH="406400" progId="Word.Document.12">
                  <p:embed/>
                </p:oleObj>
              </mc:Choice>
              <mc:Fallback>
                <p:oleObj name="Document" r:id="rId3" imgW="5486400" imgH="4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7696200"/>
                        <a:ext cx="36004500" cy="266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6858000"/>
            <a:ext cx="34564320" cy="20251700"/>
          </a:xfrm>
        </p:spPr>
        <p:txBody>
          <a:bodyPr/>
          <a:lstStyle/>
          <a:p>
            <a:r>
              <a:rPr lang="en-US" dirty="0" smtClean="0"/>
              <a:t>Curvature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Weak Form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Sun and </a:t>
            </a:r>
            <a:r>
              <a:rPr lang="en-US" dirty="0" err="1" smtClean="0"/>
              <a:t>Beckermann</a:t>
            </a:r>
            <a:r>
              <a:rPr lang="en-US" dirty="0" smtClean="0"/>
              <a:t>, 2007, Sharp interface tracking using the phase-field equation. Journal of Computational Physics, 220(2), 628-653.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761903"/>
              </p:ext>
            </p:extLst>
          </p:nvPr>
        </p:nvGraphicFramePr>
        <p:xfrm>
          <a:off x="1051560" y="13944600"/>
          <a:ext cx="3621024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" name="Document" r:id="rId5" imgW="5486400" imgH="381000" progId="Word.Document.12">
                  <p:embed/>
                </p:oleObj>
              </mc:Choice>
              <mc:Fallback>
                <p:oleObj name="Document" r:id="rId5" imgW="5486400" imgH="381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51560" y="13944600"/>
                        <a:ext cx="36210240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652375"/>
              </p:ext>
            </p:extLst>
          </p:nvPr>
        </p:nvGraphicFramePr>
        <p:xfrm>
          <a:off x="990600" y="16764000"/>
          <a:ext cx="365760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" name="Document" r:id="rId7" imgW="5486400" imgH="685800" progId="Word.Document.12">
                  <p:embed/>
                </p:oleObj>
              </mc:Choice>
              <mc:Fallback>
                <p:oleObj name="Document" r:id="rId7" imgW="5486400" imgH="685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0600" y="16764000"/>
                        <a:ext cx="36576000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4951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Dimensionless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6858000"/>
            <a:ext cx="34564320" cy="18743595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Xu and </a:t>
            </a:r>
            <a:r>
              <a:rPr lang="en-US" dirty="0" err="1" smtClean="0"/>
              <a:t>Meakin</a:t>
            </a:r>
            <a:r>
              <a:rPr lang="en-US" dirty="0" smtClean="0"/>
              <a:t>, 2011. Phase-field modeling of two-dimensional solute precipitation/dissolution: Solid finger and diffusion-limited precipitation, Journal of Chemical Physics, 134, 044137.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14533"/>
              </p:ext>
            </p:extLst>
          </p:nvPr>
        </p:nvGraphicFramePr>
        <p:xfrm>
          <a:off x="838200" y="7010400"/>
          <a:ext cx="36499800" cy="228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5" name="Document" r:id="rId3" imgW="5486400" imgH="342900" progId="Word.Document.12">
                  <p:embed/>
                </p:oleObj>
              </mc:Choice>
              <mc:Fallback>
                <p:oleObj name="Document" r:id="rId3" imgW="5486400" imgH="34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7010400"/>
                        <a:ext cx="36499800" cy="2281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7860377"/>
              </p:ext>
            </p:extLst>
          </p:nvPr>
        </p:nvGraphicFramePr>
        <p:xfrm>
          <a:off x="838201" y="9296400"/>
          <a:ext cx="36576000" cy="3217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6" name="Document" r:id="rId5" imgW="5486400" imgH="482600" progId="Word.Document.12">
                  <p:embed/>
                </p:oleObj>
              </mc:Choice>
              <mc:Fallback>
                <p:oleObj name="Document" r:id="rId5" imgW="5486400" imgH="482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8201" y="9296400"/>
                        <a:ext cx="36576000" cy="3217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4728742"/>
              </p:ext>
            </p:extLst>
          </p:nvPr>
        </p:nvGraphicFramePr>
        <p:xfrm>
          <a:off x="1219200" y="12954000"/>
          <a:ext cx="36094737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7" name="Document" r:id="rId7" imgW="5486400" imgH="177800" progId="Word.Document.12">
                  <p:embed/>
                </p:oleObj>
              </mc:Choice>
              <mc:Fallback>
                <p:oleObj name="Document" r:id="rId7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19200" y="12954000"/>
                        <a:ext cx="36094737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354186"/>
              </p:ext>
            </p:extLst>
          </p:nvPr>
        </p:nvGraphicFramePr>
        <p:xfrm>
          <a:off x="1025236" y="14554200"/>
          <a:ext cx="36465164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8" name="Document" r:id="rId9" imgW="5486400" imgH="177800" progId="Word.Document.12">
                  <p:embed/>
                </p:oleObj>
              </mc:Choice>
              <mc:Fallback>
                <p:oleObj name="Document" r:id="rId9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25236" y="14554200"/>
                        <a:ext cx="36465164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802597"/>
              </p:ext>
            </p:extLst>
          </p:nvPr>
        </p:nvGraphicFramePr>
        <p:xfrm>
          <a:off x="990600" y="16078200"/>
          <a:ext cx="365760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9" name="Document" r:id="rId11" imgW="5486400" imgH="342900" progId="Word.Document.12">
                  <p:embed/>
                </p:oleObj>
              </mc:Choice>
              <mc:Fallback>
                <p:oleObj name="Document" r:id="rId11" imgW="5486400" imgH="34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90600" y="16078200"/>
                        <a:ext cx="36576000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043321"/>
              </p:ext>
            </p:extLst>
          </p:nvPr>
        </p:nvGraphicFramePr>
        <p:xfrm>
          <a:off x="838200" y="18821400"/>
          <a:ext cx="35269718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" name="Document" r:id="rId13" imgW="5486400" imgH="177800" progId="Word.Document.12">
                  <p:embed/>
                </p:oleObj>
              </mc:Choice>
              <mc:Fallback>
                <p:oleObj name="Document" r:id="rId13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38200" y="18821400"/>
                        <a:ext cx="35269718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0712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8-11 at 5.54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14859000"/>
            <a:ext cx="30489196" cy="876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6858000"/>
            <a:ext cx="34564320" cy="7540526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nclude	# C++ header file</a:t>
            </a:r>
          </a:p>
          <a:p>
            <a:r>
              <a:rPr lang="en-US" dirty="0" err="1"/>
              <a:t>s</a:t>
            </a:r>
            <a:r>
              <a:rPr lang="en-US" dirty="0" err="1" smtClean="0"/>
              <a:t>rc</a:t>
            </a:r>
            <a:r>
              <a:rPr lang="en-US" dirty="0" smtClean="0"/>
              <a:t>		# C++ source code file</a:t>
            </a:r>
          </a:p>
          <a:p>
            <a:pPr lvl="1"/>
            <a:r>
              <a:rPr lang="en-US" dirty="0" smtClean="0"/>
              <a:t>base</a:t>
            </a:r>
          </a:p>
          <a:p>
            <a:pPr lvl="1"/>
            <a:r>
              <a:rPr lang="en-US" dirty="0" err="1" smtClean="0"/>
              <a:t>Ics</a:t>
            </a:r>
            <a:r>
              <a:rPr lang="en-US" dirty="0" smtClean="0"/>
              <a:t> (initial conditions)</a:t>
            </a:r>
          </a:p>
          <a:p>
            <a:pPr lvl="1"/>
            <a:r>
              <a:rPr lang="en-US" dirty="0" smtClean="0"/>
              <a:t>kernels</a:t>
            </a:r>
          </a:p>
          <a:p>
            <a:pPr lvl="1"/>
            <a:r>
              <a:rPr lang="en-US" dirty="0" smtClean="0"/>
              <a:t>materials</a:t>
            </a:r>
          </a:p>
        </p:txBody>
      </p:sp>
      <p:pic>
        <p:nvPicPr>
          <p:cNvPr id="5" name="Picture 4" descr="Screen Shot 2014-08-20 at 9.19.0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4441" y="4267200"/>
            <a:ext cx="9933131" cy="1153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57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Dendrite growth (reaction-limited case)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6858000"/>
            <a:ext cx="34564320" cy="12711171"/>
          </a:xfrm>
        </p:spPr>
        <p:txBody>
          <a:bodyPr/>
          <a:lstStyle/>
          <a:p>
            <a:r>
              <a:rPr lang="en-US" dirty="0" err="1" smtClean="0"/>
              <a:t>Damkohler</a:t>
            </a:r>
            <a:r>
              <a:rPr lang="en-US" dirty="0" smtClean="0"/>
              <a:t> number ≈ 1 (low reaction rate relatively to diffusion)</a:t>
            </a:r>
          </a:p>
          <a:p>
            <a:endParaRPr lang="en-US" dirty="0"/>
          </a:p>
          <a:p>
            <a:r>
              <a:rPr lang="en-US" dirty="0" smtClean="0"/>
              <a:t>Mesh: 50 × 50</a:t>
            </a:r>
          </a:p>
          <a:p>
            <a:r>
              <a:rPr lang="en-US" dirty="0" smtClean="0"/>
              <a:t>Domain: 10.0 × 10.0</a:t>
            </a:r>
          </a:p>
          <a:p>
            <a:r>
              <a:rPr lang="en-US" dirty="0" smtClean="0"/>
              <a:t>Reaction rate: 5.0</a:t>
            </a:r>
          </a:p>
          <a:p>
            <a:r>
              <a:rPr lang="en-US" dirty="0" smtClean="0"/>
              <a:t>Diffusion </a:t>
            </a:r>
            <a:r>
              <a:rPr lang="en-US" dirty="0" err="1" smtClean="0"/>
              <a:t>coef</a:t>
            </a:r>
            <a:r>
              <a:rPr lang="en-US" dirty="0" smtClean="0"/>
              <a:t>: 0.5</a:t>
            </a:r>
          </a:p>
          <a:p>
            <a:r>
              <a:rPr lang="en-US" dirty="0" smtClean="0"/>
              <a:t>Epsilon: 0.05</a:t>
            </a:r>
          </a:p>
          <a:p>
            <a:endParaRPr lang="en-US" dirty="0"/>
          </a:p>
          <a:p>
            <a:r>
              <a:rPr lang="en-US" dirty="0" err="1" smtClean="0"/>
              <a:t>dt</a:t>
            </a:r>
            <a:r>
              <a:rPr lang="en-US" dirty="0" smtClean="0"/>
              <a:t>  = 0.005</a:t>
            </a:r>
          </a:p>
          <a:p>
            <a:r>
              <a:rPr lang="en-US" dirty="0" err="1" smtClean="0"/>
              <a:t>Timestep</a:t>
            </a:r>
            <a:r>
              <a:rPr lang="en-US" dirty="0" smtClean="0"/>
              <a:t> = 200</a:t>
            </a:r>
            <a:endParaRPr lang="en-US" dirty="0"/>
          </a:p>
        </p:txBody>
      </p:sp>
      <p:pic>
        <p:nvPicPr>
          <p:cNvPr id="6" name="lowreacti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44200" y="12115800"/>
            <a:ext cx="26441400" cy="1539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83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Dendrite growth (diffusion-limited case)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6858000"/>
            <a:ext cx="34564320" cy="6247864"/>
          </a:xfrm>
        </p:spPr>
        <p:txBody>
          <a:bodyPr/>
          <a:lstStyle/>
          <a:p>
            <a:r>
              <a:rPr lang="en-US" dirty="0" err="1" smtClean="0"/>
              <a:t>Damkohler</a:t>
            </a:r>
            <a:r>
              <a:rPr lang="en-US" dirty="0" smtClean="0"/>
              <a:t> number </a:t>
            </a:r>
            <a:r>
              <a:rPr lang="en-US" dirty="0"/>
              <a:t>≈ </a:t>
            </a:r>
            <a:r>
              <a:rPr lang="en-US" dirty="0" smtClean="0"/>
              <a:t>50,000</a:t>
            </a:r>
          </a:p>
          <a:p>
            <a:endParaRPr lang="en-US" dirty="0"/>
          </a:p>
          <a:p>
            <a:r>
              <a:rPr lang="en-US" dirty="0" err="1"/>
              <a:t>dt</a:t>
            </a:r>
            <a:r>
              <a:rPr lang="en-US" dirty="0"/>
              <a:t>  = </a:t>
            </a:r>
            <a:r>
              <a:rPr lang="en-US" dirty="0" smtClean="0"/>
              <a:t>0.01</a:t>
            </a:r>
            <a:endParaRPr lang="en-US" dirty="0"/>
          </a:p>
          <a:p>
            <a:r>
              <a:rPr lang="en-US" dirty="0" err="1"/>
              <a:t>Timestep</a:t>
            </a:r>
            <a:r>
              <a:rPr lang="en-US" dirty="0"/>
              <a:t> </a:t>
            </a:r>
            <a:r>
              <a:rPr lang="en-US" dirty="0" smtClean="0"/>
              <a:t>= 80</a:t>
            </a:r>
            <a:endParaRPr lang="en-US" dirty="0"/>
          </a:p>
          <a:p>
            <a:endParaRPr lang="en-US" dirty="0"/>
          </a:p>
        </p:txBody>
      </p:sp>
      <p:pic>
        <p:nvPicPr>
          <p:cNvPr id="5" name="highreacti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10800" y="11268674"/>
            <a:ext cx="26845845" cy="1562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48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808</Words>
  <Application>Microsoft Macintosh PowerPoint</Application>
  <PresentationFormat>Custom</PresentationFormat>
  <Paragraphs>154</Paragraphs>
  <Slides>17</Slides>
  <Notes>0</Notes>
  <HiddenSlides>0</HiddenSlides>
  <MMClips>6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Document</vt:lpstr>
      <vt:lpstr>Phase-field modeling of solute precipitation / dissolution using MOOSE: A finite element method</vt:lpstr>
      <vt:lpstr>Phase field model</vt:lpstr>
      <vt:lpstr>Problem and Method</vt:lpstr>
      <vt:lpstr>Equations</vt:lpstr>
      <vt:lpstr>Equations</vt:lpstr>
      <vt:lpstr>Dimensionless equations</vt:lpstr>
      <vt:lpstr>Code framework</vt:lpstr>
      <vt:lpstr>Dendrite growth (reaction-limited case)</vt:lpstr>
      <vt:lpstr>Dendrite growth (diffusion-limited case)</vt:lpstr>
      <vt:lpstr>Dendrite growth (sidebranch) </vt:lpstr>
      <vt:lpstr>Dissolution</vt:lpstr>
      <vt:lpstr>Dissolution (point source)</vt:lpstr>
      <vt:lpstr>Dissolution (point source, with convenction)</vt:lpstr>
      <vt:lpstr>Something needs to improve</vt:lpstr>
      <vt:lpstr>Possible reasons</vt:lpstr>
      <vt:lpstr>What’s next?</vt:lpstr>
      <vt:lpstr>Selected references</vt:lpstr>
    </vt:vector>
  </TitlesOfParts>
  <Company>INL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INL</dc:creator>
  <cp:lastModifiedBy>ZEXUAN XU</cp:lastModifiedBy>
  <cp:revision>71</cp:revision>
  <dcterms:created xsi:type="dcterms:W3CDTF">2013-06-24T17:00:06Z</dcterms:created>
  <dcterms:modified xsi:type="dcterms:W3CDTF">2014-08-29T16:53:37Z</dcterms:modified>
</cp:coreProperties>
</file>